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Relationship Id="rId5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commonsensemedia.org/videos/introduction-to-the-samr-model#" TargetMode="External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be.com/v/d59eG1_Tt-Q" TargetMode="External"/><Relationship Id="rId4" Type="http://schemas.openxmlformats.org/officeDocument/2006/relationships/image" Target="../media/image01.jpg"/><Relationship Id="rId5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www.commonsensemedia.org" TargetMode="External"/><Relationship Id="rId4" Type="http://schemas.openxmlformats.org/officeDocument/2006/relationships/hyperlink" Target="www.iste.org" TargetMode="External"/><Relationship Id="rId5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Admin\Рабочий стол\Untitled-1.jpg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09" y="2806700"/>
            <a:ext cx="9123000" cy="44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>
            <p:ph type="ctrTitle"/>
          </p:nvPr>
        </p:nvSpPr>
        <p:spPr>
          <a:xfrm>
            <a:off x="685800" y="1320800"/>
            <a:ext cx="7772400" cy="22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538CD5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Tashkent International School</a:t>
            </a:r>
            <a:b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1371600" y="309925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/>
              <a:t>Back to School Open House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"/>
              <a:t>August 2016-17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IS-LOGO-3D-soft-no-name (large).jpg"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00" y="1473200"/>
            <a:ext cx="1265100" cy="96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School2Colourmed.jpg" id="133" name="Shape 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1574800"/>
            <a:ext cx="768000" cy="74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18129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/>
              <a:t>Contact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2037925"/>
            <a:ext cx="8520600" cy="405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algn="ctr">
              <a:spcBef>
                <a:spcPts val="0"/>
              </a:spcBef>
              <a:buNone/>
            </a:pPr>
            <a:r>
              <a:rPr lang="en" sz="4800"/>
              <a:t>evanc@tashschool.org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925"/>
            <a:ext cx="9144000" cy="109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2980983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/>
              <a:t>Technology Integration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4800"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3000"/>
            <a:ext cx="9144000" cy="10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323" y="1164600"/>
            <a:ext cx="66544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3000"/>
            <a:ext cx="9144000" cy="106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15911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https://www.commonsensemedia.org/videos/introduction-to-the-samr-model#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28475" y="2465975"/>
            <a:ext cx="8130000" cy="374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 which level do you feel most comfortable and why? Pair share</a:t>
            </a:r>
          </a:p>
          <a:p>
            <a:pPr indent="457200" lvl="0" marL="1371600">
              <a:spcBef>
                <a:spcPts val="0"/>
              </a:spcBef>
              <a:buNone/>
            </a:pPr>
            <a:r>
              <a:rPr b="1" lang="en" sz="3000"/>
              <a:t>S</a:t>
            </a:r>
          </a:p>
          <a:p>
            <a:pPr indent="457200" lvl="0" marL="2286000">
              <a:spcBef>
                <a:spcPts val="0"/>
              </a:spcBef>
              <a:buNone/>
            </a:pPr>
            <a:r>
              <a:rPr b="1" lang="en" sz="3000"/>
              <a:t>A</a:t>
            </a:r>
          </a:p>
          <a:p>
            <a:pPr indent="457200" lvl="0" marL="3200400">
              <a:spcBef>
                <a:spcPts val="0"/>
              </a:spcBef>
              <a:buNone/>
            </a:pPr>
            <a:r>
              <a:rPr b="1" lang="en" sz="3000"/>
              <a:t>M</a:t>
            </a:r>
          </a:p>
          <a:p>
            <a:pPr indent="457200" lvl="0" marL="4114800">
              <a:spcBef>
                <a:spcPts val="0"/>
              </a:spcBef>
              <a:buNone/>
            </a:pPr>
            <a:r>
              <a:rPr b="1" lang="en" sz="3000"/>
              <a:t>R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3000"/>
            <a:ext cx="9144000" cy="10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89200" y="1673866"/>
            <a:ext cx="2130600" cy="390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A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/>
              <a:t>Tech Integration Plan</a:t>
            </a:r>
          </a:p>
        </p:txBody>
      </p:sp>
      <p:sp>
        <p:nvSpPr>
          <p:cNvPr descr="Integrating technology with classroom practice can be a great way to strengthen engagement by linking students to a global audience, turning them into creators of digital media, and helping them practice collaboration skills that will prepare them for the future. For more about technology integration, visit http://www.edutopia.org/technology-integration." id="158" name="Shape 158" title="An Introduction to Technology Integration">
            <a:hlinkClick r:id="rId3"/>
          </p:cNvPr>
          <p:cNvSpPr/>
          <p:nvPr/>
        </p:nvSpPr>
        <p:spPr>
          <a:xfrm>
            <a:off x="2755350" y="1245558"/>
            <a:ext cx="5822550" cy="43668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53000"/>
            <a:ext cx="9144000" cy="10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10210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ISTE  Standards: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International Society for Technology in Education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175" y="2143758"/>
            <a:ext cx="562052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102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984380"/>
            <a:ext cx="8832300" cy="565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3000"/>
            <a:ext cx="9144000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83094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Digital Citizenship - Common Sense.com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0" y="-64400"/>
            <a:ext cx="91440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350" y="1594449"/>
            <a:ext cx="8342400" cy="48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153661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/>
              <a:t>Resources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2755877"/>
            <a:ext cx="8520600" cy="333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Common Sense -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www.commonsensemedia.org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ISTE - </a:t>
            </a:r>
            <a:r>
              <a:rPr lang="en" u="sng">
                <a:solidFill>
                  <a:schemeClr val="hlink"/>
                </a:solidFill>
                <a:hlinkClick r:id="rId4"/>
              </a:rPr>
              <a:t>www.iste.org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Edutopia - www.edutopia.org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109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mmunications presentation 2012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